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handoutMasterIdLst>
    <p:handoutMasterId r:id="rId10"/>
  </p:handoutMasterIdLst>
  <p:sldIdLst>
    <p:sldId id="256" r:id="rId2"/>
    <p:sldId id="277" r:id="rId3"/>
    <p:sldId id="292" r:id="rId4"/>
    <p:sldId id="293" r:id="rId5"/>
    <p:sldId id="296" r:id="rId6"/>
    <p:sldId id="294" r:id="rId7"/>
    <p:sldId id="29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3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482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7616B-EB03-4ABE-8293-A9B47F789F6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D036C-FB2E-4B02-B2F1-46847468E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05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15651-6CE2-4CDA-B3EC-37A7918503E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BB841-117B-4E86-A570-27F67D0C5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542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B282C29-47AF-403E-8755-688DEEFF6961}" type="datetime1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86B0-82BE-4372-983A-A432044D7565}" type="datetime1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A8F2-001C-43DD-AAB1-1149B695F27E}" type="datetime1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7DBF-AD7A-4144-8C15-FE98E4EA74A8}" type="datetime1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1611-04C1-4187-9977-D34B3B2E3E27}" type="datetime1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EACF-8AE1-4E2B-A9BE-AC6E49E30F07}" type="datetime1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55E9-09EE-4E8A-A4A1-D0A6BED8C354}" type="datetime1">
              <a:rPr lang="ru-RU" smtClean="0"/>
              <a:t>15.04.2021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AEBE-24D8-47C7-B8EA-72A9D5A43E0A}" type="datetime1">
              <a:rPr lang="ru-RU" smtClean="0"/>
              <a:t>15.04.2021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872-544C-42D1-B139-013D8C7ABA33}" type="datetime1">
              <a:rPr lang="ru-RU" smtClean="0"/>
              <a:t>15.04.2021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C6B3D33-D873-472F-9565-203795FFEBBD}" type="datetime1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31797FD-ABD1-4D0A-B0FD-E7E39F666597}" type="datetime1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95837F2-05C8-4938-B577-0541A4E5F87B}" type="datetime1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E193F2C-076B-4DFC-827F-BF5CDBDC8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124743"/>
            <a:ext cx="5758989" cy="31788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sz="3600" b="1" dirty="0" smtClean="0"/>
              <a:t>Отчёт о </a:t>
            </a:r>
            <a:r>
              <a:rPr lang="ru-RU" sz="3600" b="1" dirty="0"/>
              <a:t>проделанной </a:t>
            </a:r>
            <a:r>
              <a:rPr lang="ru-RU" sz="3600" b="1" dirty="0" smtClean="0"/>
              <a:t>работе по </a:t>
            </a:r>
            <a:r>
              <a:rPr lang="ru-RU" sz="3600" b="1" dirty="0"/>
              <a:t>осуществлению внутреннего муниципального финансового контроля в </a:t>
            </a:r>
            <a:r>
              <a:rPr lang="ru-RU" sz="3600" b="1" dirty="0" smtClean="0"/>
              <a:t>2020 </a:t>
            </a:r>
            <a:r>
              <a:rPr lang="ru-RU" sz="3600" b="1" dirty="0"/>
              <a:t>году.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4509120"/>
            <a:ext cx="5712179" cy="10081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Начальник отдела муниципального контроля Исполнительного комитета ЕМР</a:t>
            </a:r>
          </a:p>
          <a:p>
            <a:r>
              <a:rPr lang="ru-RU" dirty="0" smtClean="0"/>
              <a:t>Гурьев Р.В.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817582"/>
            <a:ext cx="6944652" cy="490548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Решение </a:t>
            </a:r>
            <a:r>
              <a:rPr lang="ru-RU" sz="2800" b="1" dirty="0"/>
              <a:t>Совета Елабужского муниципального района от 13.03.2014  № 399, п. 9 « Об утверждении Положения о порядке взаимодействия муниципальных заказчиков, осуществляющих закупки товаров, работ, услуг для муниципальных нужд с муниципальным органом, уполномоченным на определение поставщиков (подрядчиков, исполнителей)»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749221" cy="5256584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Распоряжение </a:t>
            </a:r>
            <a:r>
              <a:rPr lang="ru-RU" sz="2500" b="1" dirty="0"/>
              <a:t>Исполнительного комитета Елабужского муниципального района от 11.09.2018 года № 300/1  «Об определении структурного подразделения Исполнительного комитета Елабужского муниципального района по осуществлению полномочий внутреннего муниципального финансового контроля в Елабужском муниципальном районе»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46779" y="5828282"/>
            <a:ext cx="554023" cy="365125"/>
          </a:xfrm>
        </p:spPr>
        <p:txBody>
          <a:bodyPr/>
          <a:lstStyle/>
          <a:p>
            <a:fld id="{EE193F2C-076B-4DFC-827F-BF5CDBDC8AD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Плановые проверки в </a:t>
            </a:r>
            <a:r>
              <a:rPr lang="ru-RU" dirty="0" smtClean="0"/>
              <a:t>2020 </a:t>
            </a:r>
            <a:r>
              <a:rPr lang="ru-RU" dirty="0" smtClean="0"/>
              <a:t>г.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162033"/>
              </p:ext>
            </p:extLst>
          </p:nvPr>
        </p:nvGraphicFramePr>
        <p:xfrm>
          <a:off x="1187625" y="1844824"/>
          <a:ext cx="6768752" cy="2808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730"/>
                <a:gridCol w="4313440"/>
                <a:gridCol w="1655582"/>
              </a:tblGrid>
              <a:tr h="56202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 п/п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организации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Время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проведения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166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МБУ</a:t>
                      </a:r>
                      <a:r>
                        <a:rPr lang="ru-RU" b="0" baseline="0" dirty="0" smtClean="0"/>
                        <a:t> ДО «Детская художественная школа №2» ЕМР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январь</a:t>
                      </a:r>
                      <a:endParaRPr lang="ru-RU" b="0" dirty="0"/>
                    </a:p>
                  </a:txBody>
                  <a:tcPr/>
                </a:tc>
              </a:tr>
              <a:tr h="582108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МБУ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b="0" baseline="0" dirty="0" smtClean="0"/>
                        <a:t>«ЦПП М И СП «Шанс» ЕМР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февраль</a:t>
                      </a:r>
                      <a:endParaRPr lang="ru-RU" b="0" dirty="0"/>
                    </a:p>
                  </a:txBody>
                  <a:tcPr/>
                </a:tc>
              </a:tr>
              <a:tr h="532923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МАУ</a:t>
                      </a:r>
                      <a:r>
                        <a:rPr lang="ru-RU" b="0" baseline="0" dirty="0" smtClean="0"/>
                        <a:t> ЕМР Пункт помощи лицам, находящимся в состоянии алкогольного опьянения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март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6753"/>
            <a:ext cx="6965245" cy="1440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057937"/>
              </p:ext>
            </p:extLst>
          </p:nvPr>
        </p:nvGraphicFramePr>
        <p:xfrm>
          <a:off x="899592" y="636856"/>
          <a:ext cx="7344816" cy="3967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3840429"/>
                <a:gridCol w="2640292"/>
              </a:tblGrid>
              <a:tr h="89072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МБУ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«Централизованная библиотечная система»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июнь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35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АУ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ЕМР «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Елабужская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служба новостей»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август</a:t>
                      </a:r>
                      <a:endParaRPr lang="ru-RU" dirty="0"/>
                    </a:p>
                  </a:txBody>
                  <a:tcPr/>
                </a:tc>
              </a:tr>
              <a:tr h="6235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МКУ</a:t>
                      </a:r>
                      <a:r>
                        <a:rPr lang="ru-RU" baseline="0" dirty="0" smtClean="0"/>
                        <a:t> «Управление гражданской защиты при Исполнительном комитете ЕМР»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</a:tr>
              <a:tr h="8907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АУ</a:t>
                      </a:r>
                      <a:r>
                        <a:rPr lang="ru-RU" baseline="0" dirty="0" smtClean="0"/>
                        <a:t> ЕМР «Центр инфраструктурного развития учреждений образования»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</a:tr>
              <a:tr h="6082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МБУ</a:t>
                      </a:r>
                      <a:r>
                        <a:rPr lang="ru-RU" baseline="0" dirty="0" smtClean="0"/>
                        <a:t> «Центр «Форпост» ЕМР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6414" y="1268760"/>
            <a:ext cx="5542965" cy="769969"/>
          </a:xfrm>
        </p:spPr>
        <p:txBody>
          <a:bodyPr>
            <a:noAutofit/>
          </a:bodyPr>
          <a:lstStyle/>
          <a:p>
            <a:r>
              <a:rPr lang="ru-RU" sz="2500" dirty="0" smtClean="0"/>
              <a:t>Типичные нарушения выявленные в ходе проверок</a:t>
            </a:r>
            <a:endParaRPr lang="ru-RU" sz="2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038729"/>
            <a:ext cx="5747699" cy="331886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ea typeface="Times New Roman"/>
              </a:rPr>
              <a:t>1) ч.1 </a:t>
            </a:r>
            <a:r>
              <a:rPr lang="ru-RU" sz="1600" dirty="0">
                <a:ea typeface="Times New Roman"/>
              </a:rPr>
              <a:t>ст.16 Закона №44-ФЗ- закупка товаров, работ, услуг не включенных в </a:t>
            </a:r>
            <a:r>
              <a:rPr lang="ru-RU" sz="1600" dirty="0" smtClean="0">
                <a:ea typeface="Times New Roman"/>
              </a:rPr>
              <a:t>план-график;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dirty="0" smtClean="0">
                <a:ea typeface="Times New Roman"/>
              </a:rPr>
              <a:t> 2.) ч.10 </a:t>
            </a:r>
            <a:r>
              <a:rPr lang="ru-RU" sz="1600" dirty="0">
                <a:ea typeface="Times New Roman"/>
              </a:rPr>
              <a:t>ст.21 Закона №44-ФЗ -  нарушены сроки утверждения </a:t>
            </a:r>
            <a:r>
              <a:rPr lang="ru-RU" sz="1600" dirty="0" smtClean="0">
                <a:ea typeface="Times New Roman"/>
              </a:rPr>
              <a:t>плана-графика;</a:t>
            </a:r>
            <a:endParaRPr lang="ru-RU" sz="1600" dirty="0"/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dirty="0" smtClean="0">
                <a:ea typeface="Times New Roman"/>
              </a:rPr>
              <a:t>3) ч</a:t>
            </a:r>
            <a:r>
              <a:rPr lang="ru-RU" sz="1600" dirty="0">
                <a:ea typeface="Times New Roman"/>
              </a:rPr>
              <a:t>. 3 ст.103 Закона №44-ФЗ - не соблюдены сроки размещения договора в ЕИС</a:t>
            </a:r>
            <a:endParaRPr lang="ru-RU" sz="1600" dirty="0"/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r>
              <a:rPr lang="ru-RU" sz="1600" dirty="0" smtClean="0">
                <a:ea typeface="Times New Roman"/>
              </a:rPr>
              <a:t>4) ч.2 </a:t>
            </a:r>
            <a:r>
              <a:rPr lang="ru-RU" sz="1600" dirty="0">
                <a:ea typeface="Times New Roman"/>
              </a:rPr>
              <a:t>ст. 34 Закона №44-ФЗ- в договорах не прописано, что цена контракта является твердой и определяется на весь срок исполнения контракта;</a:t>
            </a:r>
            <a:endParaRPr lang="ru-RU" sz="1600" dirty="0"/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endParaRPr lang="ru-RU" sz="1600" dirty="0" smtClean="0">
              <a:ea typeface="Times New Roman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r>
              <a:rPr lang="ru-RU" sz="1600" dirty="0" smtClean="0">
                <a:ea typeface="Times New Roman"/>
              </a:rPr>
              <a:t>5) ч.4 </a:t>
            </a:r>
            <a:r>
              <a:rPr lang="ru-RU" sz="1600" dirty="0">
                <a:ea typeface="Times New Roman"/>
              </a:rPr>
              <a:t>ст.30 Закона №44-ФЗ- не размещен отчет В ЕИС;</a:t>
            </a:r>
            <a:endParaRPr lang="ru-RU" sz="1600" dirty="0"/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endParaRPr lang="ru-RU" sz="1600" dirty="0" smtClean="0">
              <a:ea typeface="Times New Roman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r>
              <a:rPr lang="ru-RU" sz="1600" dirty="0" smtClean="0">
                <a:ea typeface="Times New Roman"/>
              </a:rPr>
              <a:t>6) ч.10 </a:t>
            </a:r>
            <a:r>
              <a:rPr lang="ru-RU" sz="1600" dirty="0">
                <a:ea typeface="Times New Roman"/>
              </a:rPr>
              <a:t>ст.21 Закона №44-ФЗ- не соблюдены сроки утверждения плана-графика;</a:t>
            </a:r>
            <a:endParaRPr lang="ru-RU" sz="1600" dirty="0"/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endParaRPr lang="ru-RU" sz="1600" dirty="0" smtClean="0">
              <a:ea typeface="Times New Roman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r>
              <a:rPr lang="ru-RU" sz="1600" dirty="0" smtClean="0">
                <a:ea typeface="Times New Roman"/>
              </a:rPr>
              <a:t>7) ч.15 </a:t>
            </a:r>
            <a:r>
              <a:rPr lang="ru-RU" sz="1600" dirty="0">
                <a:ea typeface="Times New Roman"/>
              </a:rPr>
              <a:t>ст.21 Закона №44-ФЗ-не соблюдены сроки размещения </a:t>
            </a:r>
            <a:r>
              <a:rPr lang="ru-RU" sz="1600" dirty="0" smtClean="0">
                <a:ea typeface="Times New Roman"/>
              </a:rPr>
              <a:t>плана-графика.</a:t>
            </a:r>
            <a:endParaRPr lang="ru-RU" sz="1600" dirty="0" smtClean="0"/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endParaRPr lang="ru-RU" sz="1500" dirty="0" smtClean="0">
              <a:ea typeface="Times New Roman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r>
              <a:rPr lang="ru-RU" sz="1500" dirty="0" smtClean="0">
                <a:ea typeface="Times New Roman"/>
              </a:rPr>
              <a:t>8) ч.11 </a:t>
            </a:r>
            <a:r>
              <a:rPr lang="ru-RU" sz="1500" dirty="0">
                <a:ea typeface="Times New Roman"/>
              </a:rPr>
              <a:t>ст. 21 Закона №44-ФЗ- превышение объема заключенных контрактов предельно разрешенному годовому объему </a:t>
            </a:r>
            <a:r>
              <a:rPr lang="ru-RU" sz="1500" dirty="0" smtClean="0">
                <a:ea typeface="Times New Roman"/>
              </a:rPr>
              <a:t>закупок.</a:t>
            </a:r>
            <a:endParaRPr lang="ru-RU" sz="1500" dirty="0">
              <a:ea typeface="Times New Roman"/>
            </a:endParaRPr>
          </a:p>
          <a:p>
            <a:pPr algn="l">
              <a:spcBef>
                <a:spcPts val="0"/>
              </a:spcBef>
            </a:pPr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39378" y="5357592"/>
            <a:ext cx="444989" cy="365125"/>
          </a:xfrm>
        </p:spPr>
        <p:txBody>
          <a:bodyPr/>
          <a:lstStyle/>
          <a:p>
            <a:fld id="{EE193F2C-076B-4DFC-827F-BF5CDBDC8AD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3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768752" cy="791075"/>
          </a:xfrm>
        </p:spPr>
        <p:txBody>
          <a:bodyPr/>
          <a:lstStyle/>
          <a:p>
            <a:r>
              <a:rPr lang="en-US" dirty="0"/>
              <a:t>http://</a:t>
            </a:r>
            <a:r>
              <a:rPr lang="ru-RU" dirty="0"/>
              <a:t>городелабуга.рф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8735" y="1699795"/>
            <a:ext cx="6231467" cy="41093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F2C-076B-4DFC-827F-BF5CDBDC8ADC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35" y="1699795"/>
            <a:ext cx="6231467" cy="410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2017</TotalTime>
  <Words>336</Words>
  <Application>Microsoft Office PowerPoint</Application>
  <PresentationFormat>Экран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  Отчёт о проделанной работе по осуществлению внутреннего муниципального финансового контроля в 2020 году.</vt:lpstr>
      <vt:lpstr>Решение Совета Елабужского муниципального района от 13.03.2014  № 399, п. 9 « Об утверждении Положения о порядке взаимодействия муниципальных заказчиков, осуществляющих закупки товаров, работ, услуг для муниципальных нужд с муниципальным органом, уполномоченным на определение поставщиков (подрядчиков, исполнителей)»</vt:lpstr>
      <vt:lpstr>Распоряжение Исполнительного комитета Елабужского муниципального района от 11.09.2018 года № 300/1  «Об определении структурного подразделения Исполнительного комитета Елабужского муниципального района по осуществлению полномочий внутреннего муниципального финансового контроля в Елабужском муниципальном районе»</vt:lpstr>
      <vt:lpstr>Плановые проверки в 2020 г.</vt:lpstr>
      <vt:lpstr>Презентация PowerPoint</vt:lpstr>
      <vt:lpstr>Типичные нарушения выявленные в ходе проверок</vt:lpstr>
      <vt:lpstr>http://городелабуга.рф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подписки на печатные издания на второе полугодие 2017 года</dc:title>
  <dc:creator>РУСТАМ123545</dc:creator>
  <cp:lastModifiedBy>OEM</cp:lastModifiedBy>
  <cp:revision>120</cp:revision>
  <dcterms:created xsi:type="dcterms:W3CDTF">2017-05-22T06:04:00Z</dcterms:created>
  <dcterms:modified xsi:type="dcterms:W3CDTF">2021-04-15T12:15:15Z</dcterms:modified>
</cp:coreProperties>
</file>