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handoutMasterIdLst>
    <p:handoutMasterId r:id="rId9"/>
  </p:handoutMasterIdLst>
  <p:sldIdLst>
    <p:sldId id="256" r:id="rId2"/>
    <p:sldId id="277" r:id="rId3"/>
    <p:sldId id="292" r:id="rId4"/>
    <p:sldId id="293" r:id="rId5"/>
    <p:sldId id="294" r:id="rId6"/>
    <p:sldId id="29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616B-EB03-4ABE-8293-A9B47F789F68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036C-FB2E-4B02-B2F1-46847468E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0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5651-6CE2-4CDA-B3EC-37A7918503E2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BB841-117B-4E86-A570-27F67D0C5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42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282C29-47AF-403E-8755-688DEEFF6961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86B0-82BE-4372-983A-A432044D7565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A8F2-001C-43DD-AAB1-1149B695F27E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7DBF-AD7A-4144-8C15-FE98E4EA74A8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611-04C1-4187-9977-D34B3B2E3E27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EACF-8AE1-4E2B-A9BE-AC6E49E30F07}" type="datetime1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55E9-09EE-4E8A-A4A1-D0A6BED8C354}" type="datetime1">
              <a:rPr lang="ru-RU" smtClean="0"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AEBE-24D8-47C7-B8EA-72A9D5A43E0A}" type="datetime1">
              <a:rPr lang="ru-RU" smtClean="0"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872-544C-42D1-B139-013D8C7ABA33}" type="datetime1">
              <a:rPr lang="ru-RU" smtClean="0"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6B3D33-D873-472F-9565-203795FFEBBD}" type="datetime1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31797FD-ABD1-4D0A-B0FD-E7E39F666597}" type="datetime1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5837F2-05C8-4938-B577-0541A4E5F87B}" type="datetime1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3"/>
            <a:ext cx="5758989" cy="3178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600" b="1" dirty="0" smtClean="0"/>
              <a:t>Отчёт о </a:t>
            </a:r>
            <a:r>
              <a:rPr lang="ru-RU" sz="3600" b="1" dirty="0"/>
              <a:t>проделанной </a:t>
            </a:r>
            <a:r>
              <a:rPr lang="ru-RU" sz="3600" b="1" dirty="0" smtClean="0"/>
              <a:t>работе по </a:t>
            </a:r>
            <a:r>
              <a:rPr lang="ru-RU" sz="3600" b="1" dirty="0"/>
              <a:t>осуществлению внутреннего муниципального финансового контроля в 2018 году.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100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Начальник отдела муниципального контроля Исполнительного комитета ЕМР</a:t>
            </a:r>
          </a:p>
          <a:p>
            <a:r>
              <a:rPr lang="ru-RU" dirty="0" smtClean="0"/>
              <a:t>Мартыненко М.И.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817582"/>
            <a:ext cx="6944652" cy="49054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Решение </a:t>
            </a:r>
            <a:r>
              <a:rPr lang="ru-RU" sz="2800" b="1" dirty="0"/>
              <a:t>Совета Елабужского муниципального района от 13.03.2014  № 399, п. 9 « Об утверждении Положения о порядке взаимодействия муниципальных заказчиков, осуществляющих закупки товаров, работ, услуг для муниципальных нужд с муниципальным органом, уполномоченным на определение поставщиков (подрядчиков, исполнителей)»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49221" cy="525658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Распоряжение </a:t>
            </a:r>
            <a:r>
              <a:rPr lang="ru-RU" sz="2500" b="1" dirty="0"/>
              <a:t>Исполнительного комитета Елабужского муниципального района от 11.09.2018 года № 300/1  «Об определении структурного подразделения Исполнительного комитета Елабужского муниципального района по осуществлению полномочий внутреннего муниципального финансового контроля в Елабужском муниципальном районе»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46779" y="5828282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Плановые проверки в 2018 г.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19053"/>
              </p:ext>
            </p:extLst>
          </p:nvPr>
        </p:nvGraphicFramePr>
        <p:xfrm>
          <a:off x="1187625" y="1844824"/>
          <a:ext cx="6768752" cy="350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730"/>
                <a:gridCol w="4313440"/>
                <a:gridCol w="1655582"/>
              </a:tblGrid>
              <a:tr h="5620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организации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166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МБОУ «Гимназия №2» ЕМР РТ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сентябрь</a:t>
                      </a:r>
                      <a:endParaRPr lang="ru-RU" b="0" dirty="0"/>
                    </a:p>
                  </a:txBody>
                  <a:tcPr/>
                </a:tc>
              </a:tr>
              <a:tr h="58210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Исполнительный комитет </a:t>
                      </a:r>
                      <a:r>
                        <a:rPr lang="ru-RU" b="0" dirty="0" err="1" smtClean="0"/>
                        <a:t>Старокуклюкского</a:t>
                      </a:r>
                      <a:r>
                        <a:rPr lang="ru-RU" b="0" dirty="0" smtClean="0"/>
                        <a:t> сельского поселения ЕМР</a:t>
                      </a:r>
                      <a:r>
                        <a:rPr lang="ru-RU" b="0" baseline="0" dirty="0" smtClean="0"/>
                        <a:t> РТ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октябрь</a:t>
                      </a:r>
                      <a:endParaRPr lang="ru-RU" b="0" dirty="0"/>
                    </a:p>
                  </a:txBody>
                  <a:tcPr/>
                </a:tc>
              </a:tr>
              <a:tr h="53292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МБДОУ «Детский сад №3 «Теремок» ЕМР</a:t>
                      </a:r>
                      <a:r>
                        <a:rPr lang="ru-RU" b="0" baseline="0" dirty="0" smtClean="0"/>
                        <a:t> РТ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ноябрь</a:t>
                      </a:r>
                      <a:endParaRPr lang="ru-RU" b="0" dirty="0"/>
                    </a:p>
                  </a:txBody>
                  <a:tcPr/>
                </a:tc>
              </a:tr>
              <a:tr h="53292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МБДОУ «Детский сад №6 «Колосок» ЕМР</a:t>
                      </a:r>
                      <a:r>
                        <a:rPr lang="ru-RU" b="0" baseline="0" dirty="0" smtClean="0"/>
                        <a:t> РТ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декабрь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3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414" y="1268760"/>
            <a:ext cx="5542965" cy="769969"/>
          </a:xfrm>
        </p:spPr>
        <p:txBody>
          <a:bodyPr>
            <a:noAutofit/>
          </a:bodyPr>
          <a:lstStyle/>
          <a:p>
            <a:r>
              <a:rPr lang="ru-RU" sz="2500" dirty="0" smtClean="0"/>
              <a:t>Типичные нарушения выявленные в ходе проверок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038729"/>
            <a:ext cx="5747699" cy="331886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800" dirty="0" smtClean="0"/>
              <a:t>- Несвоевременные сроки </a:t>
            </a:r>
            <a:r>
              <a:rPr lang="ru-RU" sz="1800" dirty="0"/>
              <a:t>размещения планов - закупок и планов </a:t>
            </a:r>
            <a:r>
              <a:rPr lang="ru-RU" sz="1800" dirty="0" smtClean="0"/>
              <a:t>– графиков;</a:t>
            </a:r>
          </a:p>
          <a:p>
            <a:pPr algn="l"/>
            <a:r>
              <a:rPr lang="ru-RU" sz="1800" dirty="0" smtClean="0"/>
              <a:t>- В </a:t>
            </a:r>
            <a:r>
              <a:rPr lang="ru-RU" sz="1800" dirty="0"/>
              <a:t>договорах отсутствует пункты об установлении твёрдой и неизменной цены контракта</a:t>
            </a:r>
            <a:r>
              <a:rPr lang="ru-RU" sz="1800" dirty="0" smtClean="0"/>
              <a:t>;</a:t>
            </a:r>
          </a:p>
          <a:p>
            <a:pPr algn="l"/>
            <a:r>
              <a:rPr lang="ru-RU" sz="1800" dirty="0" smtClean="0"/>
              <a:t>- Превышение </a:t>
            </a:r>
            <a:r>
              <a:rPr lang="ru-RU" sz="1800" dirty="0"/>
              <a:t>суммы контракта</a:t>
            </a:r>
            <a:r>
              <a:rPr lang="ru-RU" sz="1800" dirty="0" smtClean="0"/>
              <a:t>;</a:t>
            </a:r>
          </a:p>
          <a:p>
            <a:pPr algn="l"/>
            <a:r>
              <a:rPr lang="ru-RU" sz="1800" dirty="0" smtClean="0"/>
              <a:t>- Контрактными </a:t>
            </a:r>
            <a:r>
              <a:rPr lang="ru-RU" sz="1800" dirty="0"/>
              <a:t>управляющими не соблюдаются требования по повышению квалификации в сфере осуществления закупок; </a:t>
            </a:r>
            <a:endParaRPr lang="ru-RU" sz="1800" dirty="0" smtClean="0"/>
          </a:p>
          <a:p>
            <a:pPr algn="l"/>
            <a:r>
              <a:rPr lang="ru-RU" sz="1800" dirty="0" smtClean="0"/>
              <a:t>- Несоблюдение  </a:t>
            </a:r>
            <a:r>
              <a:rPr lang="ru-RU" sz="1800" dirty="0"/>
              <a:t>сроков оплаты за поставленные работы, товары, услуги</a:t>
            </a:r>
            <a:r>
              <a:rPr lang="ru-RU" sz="1800" dirty="0" smtClean="0"/>
              <a:t>;</a:t>
            </a:r>
          </a:p>
          <a:p>
            <a:pPr algn="l"/>
            <a:r>
              <a:rPr lang="ru-RU" sz="1800" dirty="0" smtClean="0"/>
              <a:t>- Отсутствие </a:t>
            </a:r>
            <a:r>
              <a:rPr lang="ru-RU" sz="1800" dirty="0"/>
              <a:t>в договорах  описания объекта закупки (спецификации</a:t>
            </a:r>
            <a:r>
              <a:rPr lang="ru-RU" sz="1800" dirty="0" smtClean="0"/>
              <a:t>);</a:t>
            </a:r>
          </a:p>
          <a:p>
            <a:pPr algn="l"/>
            <a:r>
              <a:rPr lang="ru-RU" sz="1800" dirty="0" smtClean="0"/>
              <a:t>- Отсутствует </a:t>
            </a:r>
            <a:r>
              <a:rPr lang="ru-RU" sz="1800" dirty="0"/>
              <a:t>обоснование соответствия объекта закупки мероприятию государственной (муниципальной)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39378" y="5357592"/>
            <a:ext cx="444989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5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68752" cy="79107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ru-RU" dirty="0"/>
              <a:t>городелабуга.рф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8735" y="1699795"/>
            <a:ext cx="6231467" cy="4109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5" y="1699795"/>
            <a:ext cx="6231467" cy="41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3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1832</TotalTime>
  <Words>239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  Отчёт о проделанной работе по осуществлению внутреннего муниципального финансового контроля в 2018 году.</vt:lpstr>
      <vt:lpstr>Решение Совета Елабужского муниципального района от 13.03.2014  № 399, п. 9 « Об утверждении Положения о порядке взаимодействия муниципальных заказчиков, осуществляющих закупки товаров, работ, услуг для муниципальных нужд с муниципальным органом, уполномоченным на определение поставщиков (подрядчиков, исполнителей)»</vt:lpstr>
      <vt:lpstr>Распоряжение Исполнительного комитета Елабужского муниципального района от 11.09.2018 года № 300/1  «Об определении структурного подразделения Исполнительного комитета Елабужского муниципального района по осуществлению полномочий внутреннего муниципального финансового контроля в Елабужском муниципальном районе»</vt:lpstr>
      <vt:lpstr>Плановые проверки в 2018 г.</vt:lpstr>
      <vt:lpstr>Типичные нарушения выявленные в ходе проверок</vt:lpstr>
      <vt:lpstr>http://городелабуга.рф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подписки на печатные издания на второе полугодие 2017 года</dc:title>
  <dc:creator>РУСТАМ123545</dc:creator>
  <cp:lastModifiedBy>Спец 1</cp:lastModifiedBy>
  <cp:revision>110</cp:revision>
  <dcterms:created xsi:type="dcterms:W3CDTF">2017-05-22T06:04:00Z</dcterms:created>
  <dcterms:modified xsi:type="dcterms:W3CDTF">2019-02-14T12:59:44Z</dcterms:modified>
</cp:coreProperties>
</file>