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7" r:id="rId3"/>
    <p:sldId id="292" r:id="rId4"/>
    <p:sldId id="297" r:id="rId5"/>
    <p:sldId id="294" r:id="rId6"/>
    <p:sldId id="298" r:id="rId7"/>
    <p:sldId id="29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8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7616B-EB03-4ABE-8293-A9B47F789F68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D036C-FB2E-4B02-B2F1-46847468E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05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15651-6CE2-4CDA-B3EC-37A7918503E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BB841-117B-4E86-A570-27F67D0C5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42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B282C29-47AF-403E-8755-688DEEFF6961}" type="datetime1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86B0-82BE-4372-983A-A432044D7565}" type="datetime1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A8F2-001C-43DD-AAB1-1149B695F27E}" type="datetime1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7DBF-AD7A-4144-8C15-FE98E4EA74A8}" type="datetime1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1611-04C1-4187-9977-D34B3B2E3E27}" type="datetime1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EACF-8AE1-4E2B-A9BE-AC6E49E30F07}" type="datetime1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55E9-09EE-4E8A-A4A1-D0A6BED8C354}" type="datetime1">
              <a:rPr lang="ru-RU" smtClean="0"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AEBE-24D8-47C7-B8EA-72A9D5A43E0A}" type="datetime1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872-544C-42D1-B139-013D8C7ABA33}" type="datetime1">
              <a:rPr lang="ru-RU" smtClean="0"/>
              <a:t>20.03.2020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C6B3D33-D873-472F-9565-203795FFEBBD}" type="datetime1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31797FD-ABD1-4D0A-B0FD-E7E39F666597}" type="datetime1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5837F2-05C8-4938-B577-0541A4E5F87B}" type="datetime1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24743"/>
            <a:ext cx="5758989" cy="3178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3600" b="1" dirty="0" smtClean="0"/>
              <a:t>Отчёт о </a:t>
            </a:r>
            <a:r>
              <a:rPr lang="ru-RU" sz="3600" b="1" dirty="0"/>
              <a:t>проделанной </a:t>
            </a:r>
            <a:r>
              <a:rPr lang="ru-RU" sz="3600" b="1" dirty="0" smtClean="0"/>
              <a:t>работе по </a:t>
            </a:r>
            <a:r>
              <a:rPr lang="ru-RU" sz="3600" b="1" dirty="0"/>
              <a:t>осуществлению внутреннего муниципального финансового контроля в </a:t>
            </a:r>
            <a:r>
              <a:rPr lang="ru-RU" sz="3600" b="1" dirty="0" smtClean="0"/>
              <a:t>2019 </a:t>
            </a:r>
            <a:r>
              <a:rPr lang="ru-RU" sz="3600" b="1" dirty="0"/>
              <a:t>году.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509120"/>
            <a:ext cx="5712179" cy="1008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Начальник отдела муниципального контроля Исполнительного комитета ЕМР</a:t>
            </a:r>
          </a:p>
          <a:p>
            <a:r>
              <a:rPr lang="ru-RU" dirty="0" smtClean="0"/>
              <a:t>Гурьев Р.В.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817582"/>
            <a:ext cx="6944652" cy="490548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Решение </a:t>
            </a:r>
            <a:r>
              <a:rPr lang="ru-RU" sz="2800" b="1" dirty="0"/>
              <a:t>Совета Елабужского муниципального района от 13.03.2014  № </a:t>
            </a:r>
            <a:r>
              <a:rPr lang="ru-RU" sz="2800" b="1" dirty="0" smtClean="0"/>
              <a:t>399 </a:t>
            </a:r>
            <a:r>
              <a:rPr lang="ru-RU" sz="2800" b="1" dirty="0"/>
              <a:t>п. 9 « Об утверждении Положения о порядке взаимодействия муниципальных заказчиков, осуществляющих закупки товаров, работ, услуг для муниципальных нужд с муниципальным органом, уполномоченным на определение поставщиков (подрядчиков, исполнителей)»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749221" cy="5256584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Распоряжение </a:t>
            </a:r>
            <a:r>
              <a:rPr lang="ru-RU" sz="2500" b="1" dirty="0"/>
              <a:t>Исполнительного комитета Елабужского муниципального района от 11.09.2018 года № 300/1  «Об определении структурного подразделения Исполнительного комитета Елабужского муниципального района по осуществлению полномочий внутреннего муниципального финансового контроля в Елабужском муниципальном районе»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46779" y="5828282"/>
            <a:ext cx="554023" cy="365125"/>
          </a:xfrm>
        </p:spPr>
        <p:txBody>
          <a:bodyPr/>
          <a:lstStyle/>
          <a:p>
            <a:fld id="{EE193F2C-076B-4DFC-827F-BF5CDBDC8A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роверки в 2019 проведены:</a:t>
            </a:r>
            <a:endParaRPr lang="ru-RU" sz="2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540101"/>
              </p:ext>
            </p:extLst>
          </p:nvPr>
        </p:nvGraphicFramePr>
        <p:xfrm>
          <a:off x="971600" y="1412776"/>
          <a:ext cx="7272808" cy="527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62473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учреждения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3602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«МЦ Барс» ЕМР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3602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«ЦКС» ЕМР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3602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«ДСОКЛ» ЕМР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3602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по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киновидеообслуживанию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«Иллюзион» ЕМР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3602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«Гимназия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№1-Центр национального образования» ЕМР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3602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«Городской дворец культуры» ЕМР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3602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«Детская музыкальная школа им. Э. Бакирова» ЕМР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3602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МКУ «Исполнительный комитет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Большекачкинского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СП» ЕМР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3602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«Гимназия №4» ЕМР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3602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МБДОУ д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/c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№34 «Радуга» комбинированного вида ЕМР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4985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МБДОУ д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/c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№20 «Радуга» общеразвивающего  вида ЕМР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6414" y="1268760"/>
            <a:ext cx="5542965" cy="769969"/>
          </a:xfrm>
        </p:spPr>
        <p:txBody>
          <a:bodyPr>
            <a:noAutofit/>
          </a:bodyPr>
          <a:lstStyle/>
          <a:p>
            <a:r>
              <a:rPr lang="ru-RU" sz="2500" dirty="0" smtClean="0"/>
              <a:t>Типичные нарушения выявленные в ходе проверок</a:t>
            </a: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38729"/>
            <a:ext cx="6552728" cy="3318863"/>
          </a:xfrm>
        </p:spPr>
        <p:txBody>
          <a:bodyPr>
            <a:normAutofit fontScale="775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1) несвоевременные </a:t>
            </a:r>
            <a:r>
              <a:rPr lang="ru-RU" sz="2800" dirty="0">
                <a:latin typeface="Times New Roman"/>
                <a:ea typeface="Times New Roman"/>
              </a:rPr>
              <a:t>сроки размещения планов - закупок и планов - графиков;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2) </a:t>
            </a:r>
            <a:r>
              <a:rPr lang="ru-RU" sz="2800" dirty="0" smtClean="0">
                <a:latin typeface="Times New Roman"/>
                <a:ea typeface="Times New Roman"/>
              </a:rPr>
              <a:t>отсутствует </a:t>
            </a:r>
            <a:r>
              <a:rPr lang="ru-RU" sz="2800" dirty="0">
                <a:latin typeface="Times New Roman"/>
                <a:ea typeface="Times New Roman"/>
              </a:rPr>
              <a:t>обоснование соответствия объекта и (или) объектов закупки мероприятию муниципальной программы;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3)  объем заключенных контрактов превышает предельно разрешенный годовой объем закупок;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4</a:t>
            </a:r>
            <a:r>
              <a:rPr lang="ru-RU" sz="2800" dirty="0" smtClean="0">
                <a:latin typeface="Times New Roman"/>
                <a:ea typeface="Times New Roman"/>
              </a:rPr>
              <a:t>) </a:t>
            </a:r>
            <a:r>
              <a:rPr lang="ru-RU" sz="2800" dirty="0">
                <a:latin typeface="Times New Roman"/>
                <a:ea typeface="Times New Roman"/>
              </a:rPr>
              <a:t>не соблюдены сроки размещения муниципального контракта в Единой информационной системе</a:t>
            </a:r>
            <a:r>
              <a:rPr lang="ru-RU" sz="1800" dirty="0">
                <a:latin typeface="Times New Roman"/>
                <a:ea typeface="Times New Roman"/>
              </a:rPr>
              <a:t>;</a:t>
            </a:r>
            <a:endParaRPr lang="ru-RU" sz="1600" dirty="0">
              <a:latin typeface="Times New Roman"/>
              <a:ea typeface="Times New Roman"/>
            </a:endParaRPr>
          </a:p>
          <a:p>
            <a:pPr algn="l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39378" y="5357592"/>
            <a:ext cx="444989" cy="365125"/>
          </a:xfrm>
        </p:spPr>
        <p:txBody>
          <a:bodyPr/>
          <a:lstStyle/>
          <a:p>
            <a:fld id="{EE193F2C-076B-4DFC-827F-BF5CDBDC8AD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3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17583"/>
            <a:ext cx="6872644" cy="595193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Выданы представления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336987"/>
              </p:ext>
            </p:extLst>
          </p:nvPr>
        </p:nvGraphicFramePr>
        <p:xfrm>
          <a:off x="1179804" y="1274207"/>
          <a:ext cx="6992596" cy="548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58"/>
                <a:gridCol w="5004270"/>
                <a:gridCol w="1608868"/>
              </a:tblGrid>
              <a:tr h="13536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№ п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 учреждения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Меры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 принятые в отношении контрактного управляющего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8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МБУ «ДСОКЛ» ЕМР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замечание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4110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МБУ по </a:t>
                      </a:r>
                      <a:r>
                        <a:rPr lang="ru-RU" sz="1400" dirty="0" err="1" smtClean="0">
                          <a:latin typeface="+mj-lt"/>
                          <a:cs typeface="Times New Roman" pitchFamily="18" charset="0"/>
                        </a:rPr>
                        <a:t>киновидеообслуживанию</a:t>
                      </a:r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  «Иллюзион» ЕМР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511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МБОУ «Гимназия</a:t>
                      </a: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 №1-Центр национального образования» ЕМР 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замечание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3008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МБУ</a:t>
                      </a: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 «Городской дворец культуры» ЕМР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511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МБУ ДО «Детская музыкальная школа им. Э. Бакирова» ЕМР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замечание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511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МКУ «Исполнительный комитет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Большекачкинского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 сельского поселения» ЕМР </a:t>
                      </a: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029" marR="177029"/>
                </a:tc>
              </a:tr>
              <a:tr h="511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7 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МБОУ «Гимназия №4» ЕМР </a:t>
                      </a: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замечание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511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МБДОУ детский сал №34 «Радуга» комбинированного вида ЕМР</a:t>
                      </a: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замечание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  <a:tr h="511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МБДОУ детский сал №20 «Радуга» общеразвивающего  вида ЕМР</a:t>
                      </a:r>
                    </a:p>
                  </a:txBody>
                  <a:tcPr marL="177029" marR="1770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замечание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77029" marR="177029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768752" cy="791075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ru-RU" dirty="0"/>
              <a:t>городелабуга.рф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8735" y="1699795"/>
            <a:ext cx="6231467" cy="41093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35" y="1699795"/>
            <a:ext cx="6231467" cy="41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3139</TotalTime>
  <Words>380</Words>
  <Application>Microsoft Office PowerPoint</Application>
  <PresentationFormat>Экран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  Отчёт о проделанной работе по осуществлению внутреннего муниципального финансового контроля в 2019 году.</vt:lpstr>
      <vt:lpstr>Решение Совета Елабужского муниципального района от 13.03.2014  № 399 п. 9 « Об утверждении Положения о порядке взаимодействия муниципальных заказчиков, осуществляющих закупки товаров, работ, услуг для муниципальных нужд с муниципальным органом, уполномоченным на определение поставщиков (подрядчиков, исполнителей)»</vt:lpstr>
      <vt:lpstr>Распоряжение Исполнительного комитета Елабужского муниципального района от 11.09.2018 года № 300/1  «Об определении структурного подразделения Исполнительного комитета Елабужского муниципального района по осуществлению полномочий внутреннего муниципального финансового контроля в Елабужском муниципальном районе»</vt:lpstr>
      <vt:lpstr>Проверки в 2019 проведены:</vt:lpstr>
      <vt:lpstr>Типичные нарушения выявленные в ходе проверок</vt:lpstr>
      <vt:lpstr>Выданы представления</vt:lpstr>
      <vt:lpstr>http://городелабуга.рф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подписки на печатные издания на второе полугодие 2017 года</dc:title>
  <dc:creator>РУСТАМ123545</dc:creator>
  <cp:lastModifiedBy>OEM</cp:lastModifiedBy>
  <cp:revision>128</cp:revision>
  <dcterms:created xsi:type="dcterms:W3CDTF">2017-05-22T06:04:00Z</dcterms:created>
  <dcterms:modified xsi:type="dcterms:W3CDTF">2020-03-20T05:36:58Z</dcterms:modified>
</cp:coreProperties>
</file>